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Poppins"/>
      <p:regular r:id="rId19"/>
      <p:bold r:id="rId20"/>
      <p:italic r:id="rId21"/>
      <p:boldItalic r:id="rId22"/>
    </p:embeddedFont>
    <p:embeddedFont>
      <p:font typeface="La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B7FF82F-1878-4BA7-88DF-8A83D289F6F3}">
  <a:tblStyle styleId="{DB7FF82F-1878-4BA7-88DF-8A83D289F6F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bold.fntdata"/><Relationship Id="rId22" Type="http://schemas.openxmlformats.org/officeDocument/2006/relationships/font" Target="fonts/Poppins-boldItalic.fntdata"/><Relationship Id="rId21" Type="http://schemas.openxmlformats.org/officeDocument/2006/relationships/font" Target="fonts/Poppins-italic.fntdata"/><Relationship Id="rId24" Type="http://schemas.openxmlformats.org/officeDocument/2006/relationships/font" Target="fonts/Lato-bold.fntdata"/><Relationship Id="rId23" Type="http://schemas.openxmlformats.org/officeDocument/2006/relationships/font" Target="fonts/La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Lato-boldItalic.fntdata"/><Relationship Id="rId25" Type="http://schemas.openxmlformats.org/officeDocument/2006/relationships/font" Target="fonts/Lato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Poppins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730579" y="2538412"/>
            <a:ext cx="6730841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Interpretace dat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890837" y="3471862"/>
            <a:ext cx="6410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00" u="none" cap="none" strike="noStrike">
                <a:solidFill>
                  <a:srgbClr val="005088"/>
                </a:solidFill>
              </a:rPr>
              <a:t>Od surových čísel k informacím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890837" y="4310062"/>
            <a:ext cx="6410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64748B"/>
                </a:solidFill>
              </a:rPr>
              <a:t>Autor: Ing. Jiří Šilhán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8" name="Google Shape;20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/>
        </p:nvSpPr>
        <p:spPr>
          <a:xfrm>
            <a:off x="6381750" y="3090862"/>
            <a:ext cx="5500687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Nové možnosti analýzy</a:t>
            </a:r>
            <a:endParaRPr/>
          </a:p>
        </p:txBody>
      </p:sp>
      <p:sp>
        <p:nvSpPr>
          <p:cNvPr id="210" name="Google Shape;210;p22"/>
          <p:cNvSpPr txBox="1"/>
          <p:nvPr/>
        </p:nvSpPr>
        <p:spPr>
          <a:xfrm>
            <a:off x="6381750" y="3367087"/>
            <a:ext cx="5238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500" u="none" cap="none" strike="noStrike">
                <a:solidFill>
                  <a:srgbClr val="334155"/>
                </a:solidFill>
              </a:rPr>
              <a:t>Moderní nástroje umělé inteligence dokáží analyzovat obrovské datasety během sekund a nacházet v nich skryté vzorce.</a:t>
            </a:r>
            <a:endParaRPr/>
          </a:p>
        </p:txBody>
      </p:sp>
      <p:sp>
        <p:nvSpPr>
          <p:cNvPr id="211" name="Google Shape;211;p22"/>
          <p:cNvSpPr txBox="1"/>
          <p:nvPr/>
        </p:nvSpPr>
        <p:spPr>
          <a:xfrm>
            <a:off x="6381750" y="4295762"/>
            <a:ext cx="52389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</a:rPr>
              <a:t>Varování:</a:t>
            </a:r>
            <a:r>
              <a:rPr i="0" lang="en-US" sz="1500" u="none" cap="none" strike="noStrike">
                <a:solidFill>
                  <a:srgbClr val="334155"/>
                </a:solidFill>
              </a:rPr>
              <a:t> AI může trpět halucinacemi nebo zkreslením (bias). Lidský dohled je při interpretaci závěrů nezbytný.</a:t>
            </a:r>
            <a:endParaRPr/>
          </a:p>
        </p:txBody>
      </p:sp>
      <p:pic>
        <p:nvPicPr>
          <p:cNvPr descr="image.png" id="212" name="Google Shape;21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0" y="2276475"/>
            <a:ext cx="33337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2"/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Interpretace s pomocí AI</a:t>
            </a:r>
            <a:endParaRPr/>
          </a:p>
        </p:txBody>
      </p:sp>
      <p:sp>
        <p:nvSpPr>
          <p:cNvPr id="214" name="Google Shape;214;p22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9" name="Google Shape;21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3"/>
          <p:cNvSpPr/>
          <p:nvPr/>
        </p:nvSpPr>
        <p:spPr>
          <a:xfrm>
            <a:off x="571500" y="3943350"/>
            <a:ext cx="11049000" cy="381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3"/>
          <p:cNvSpPr txBox="1"/>
          <p:nvPr/>
        </p:nvSpPr>
        <p:spPr>
          <a:xfrm>
            <a:off x="507968" y="4276725"/>
            <a:ext cx="26683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Sběr dat</a:t>
            </a:r>
            <a:endParaRPr/>
          </a:p>
        </p:txBody>
      </p:sp>
      <p:sp>
        <p:nvSpPr>
          <p:cNvPr id="222" name="Google Shape;222;p23"/>
          <p:cNvSpPr txBox="1"/>
          <p:nvPr/>
        </p:nvSpPr>
        <p:spPr>
          <a:xfrm>
            <a:off x="571500" y="4552950"/>
            <a:ext cx="25413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500" u="none" cap="none" strike="noStrike">
                <a:solidFill>
                  <a:srgbClr val="334155"/>
                </a:solidFill>
              </a:rPr>
              <a:t>Získání surovin měřením, dotazníky nebo exporty.</a:t>
            </a:r>
            <a:endParaRPr/>
          </a:p>
        </p:txBody>
      </p:sp>
      <p:sp>
        <p:nvSpPr>
          <p:cNvPr id="223" name="Google Shape;223;p23"/>
          <p:cNvSpPr txBox="1"/>
          <p:nvPr/>
        </p:nvSpPr>
        <p:spPr>
          <a:xfrm>
            <a:off x="3343888" y="2619375"/>
            <a:ext cx="26683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Čištění</a:t>
            </a:r>
            <a:endParaRPr/>
          </a:p>
        </p:txBody>
      </p:sp>
      <p:sp>
        <p:nvSpPr>
          <p:cNvPr id="224" name="Google Shape;224;p23"/>
          <p:cNvSpPr txBox="1"/>
          <p:nvPr/>
        </p:nvSpPr>
        <p:spPr>
          <a:xfrm>
            <a:off x="3407419" y="2895600"/>
            <a:ext cx="25413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500" u="none" cap="none" strike="noStrike">
                <a:solidFill>
                  <a:srgbClr val="334155"/>
                </a:solidFill>
              </a:rPr>
              <a:t>Odstranění chyb, duplicit a neplatných záznamů.</a:t>
            </a:r>
            <a:endParaRPr/>
          </a:p>
        </p:txBody>
      </p:sp>
      <p:sp>
        <p:nvSpPr>
          <p:cNvPr id="225" name="Google Shape;225;p23"/>
          <p:cNvSpPr txBox="1"/>
          <p:nvPr/>
        </p:nvSpPr>
        <p:spPr>
          <a:xfrm>
            <a:off x="6179808" y="4276725"/>
            <a:ext cx="26683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Analýza</a:t>
            </a:r>
            <a:endParaRPr/>
          </a:p>
        </p:txBody>
      </p:sp>
      <p:sp>
        <p:nvSpPr>
          <p:cNvPr id="226" name="Google Shape;226;p23"/>
          <p:cNvSpPr txBox="1"/>
          <p:nvPr/>
        </p:nvSpPr>
        <p:spPr>
          <a:xfrm>
            <a:off x="6243339" y="4552950"/>
            <a:ext cx="25413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500" u="none" cap="none" strike="noStrike">
                <a:solidFill>
                  <a:srgbClr val="334155"/>
                </a:solidFill>
              </a:rPr>
              <a:t>Hledání vztahů, průměrů a klíčových trendů.</a:t>
            </a:r>
            <a:endParaRPr/>
          </a:p>
        </p:txBody>
      </p:sp>
      <p:sp>
        <p:nvSpPr>
          <p:cNvPr id="227" name="Google Shape;227;p23"/>
          <p:cNvSpPr txBox="1"/>
          <p:nvPr/>
        </p:nvSpPr>
        <p:spPr>
          <a:xfrm>
            <a:off x="9015728" y="2619375"/>
            <a:ext cx="266830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Interpretace</a:t>
            </a:r>
            <a:endParaRPr/>
          </a:p>
        </p:txBody>
      </p:sp>
      <p:sp>
        <p:nvSpPr>
          <p:cNvPr id="228" name="Google Shape;228;p23"/>
          <p:cNvSpPr txBox="1"/>
          <p:nvPr/>
        </p:nvSpPr>
        <p:spPr>
          <a:xfrm>
            <a:off x="9079259" y="2895600"/>
            <a:ext cx="25413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500" u="none" cap="none" strike="noStrike">
                <a:solidFill>
                  <a:srgbClr val="334155"/>
                </a:solidFill>
              </a:rPr>
              <a:t>Převedení čísel do srozumitelných závěrů.</a:t>
            </a:r>
            <a:endParaRPr/>
          </a:p>
        </p:txBody>
      </p:sp>
      <p:sp>
        <p:nvSpPr>
          <p:cNvPr id="229" name="Google Shape;229;p23"/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Proces zpracování dat</a:t>
            </a:r>
            <a:endParaRPr/>
          </a:p>
        </p:txBody>
      </p:sp>
      <p:sp>
        <p:nvSpPr>
          <p:cNvPr id="230" name="Google Shape;230;p23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3"/>
          <p:cNvSpPr/>
          <p:nvPr/>
        </p:nvSpPr>
        <p:spPr>
          <a:xfrm>
            <a:off x="1727820" y="382905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11CAA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3"/>
          <p:cNvSpPr/>
          <p:nvPr/>
        </p:nvSpPr>
        <p:spPr>
          <a:xfrm>
            <a:off x="4563740" y="382905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11CAA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3"/>
          <p:cNvSpPr/>
          <p:nvPr/>
        </p:nvSpPr>
        <p:spPr>
          <a:xfrm>
            <a:off x="7399659" y="382905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11CAA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3"/>
          <p:cNvSpPr/>
          <p:nvPr/>
        </p:nvSpPr>
        <p:spPr>
          <a:xfrm>
            <a:off x="10235579" y="3829050"/>
            <a:ext cx="228600" cy="228600"/>
          </a:xfrm>
          <a:prstGeom prst="roundRect">
            <a:avLst>
              <a:gd fmla="val 50000" name="adj"/>
            </a:avLst>
          </a:prstGeom>
          <a:solidFill>
            <a:srgbClr val="11CAA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9" name="Google Shape;23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4"/>
          <p:cNvSpPr txBox="1"/>
          <p:nvPr/>
        </p:nvSpPr>
        <p:spPr>
          <a:xfrm>
            <a:off x="295275" y="1419225"/>
            <a:ext cx="1160145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Dotazy?</a:t>
            </a:r>
            <a:endParaRPr/>
          </a:p>
        </p:txBody>
      </p:sp>
      <p:sp>
        <p:nvSpPr>
          <p:cNvPr id="241" name="Google Shape;241;p24"/>
          <p:cNvSpPr txBox="1"/>
          <p:nvPr/>
        </p:nvSpPr>
        <p:spPr>
          <a:xfrm>
            <a:off x="571500" y="2905125"/>
            <a:ext cx="110490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100" u="none" cap="none" strike="noStrike">
                <a:solidFill>
                  <a:srgbClr val="005088"/>
                </a:solidFill>
              </a:rPr>
              <a:t>Děkuji za pozornost</a:t>
            </a:r>
            <a:endParaRPr i="0" sz="2100" u="none" cap="none" strike="noStrike">
              <a:solidFill>
                <a:srgbClr val="005088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508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/>
          <p:nvPr/>
        </p:nvSpPr>
        <p:spPr>
          <a:xfrm>
            <a:off x="5524500" y="2705100"/>
            <a:ext cx="1143000" cy="571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3060620" y="3048000"/>
            <a:ext cx="6070758" cy="904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Základy a definice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3205162" y="3952875"/>
            <a:ext cx="578167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Proč data nejsou totéž co informace?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819400"/>
            <a:ext cx="5238750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819400"/>
            <a:ext cx="5238750" cy="224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962025" y="3209925"/>
            <a:ext cx="4680585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Surová data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962025" y="3676650"/>
            <a:ext cx="44577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Izolované symboly, čísla nebo znaky bez kontextu. Příklad: "38,5" nebo "102". Sama o sobě nám nic neříkají a nelze podle nich jednat.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6772275" y="3209925"/>
            <a:ext cx="4680585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Užitečná informace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6772275" y="3676650"/>
            <a:ext cx="44577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Data s významem a kontextem. Příklad: "Teplota pacienta je 38,5 °C" – víme, že má horečku. Informace snižuje nejistotu a umožňuje rozhodnutí.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Data vs. Informace</a:t>
            </a:r>
            <a:endParaRPr/>
          </a:p>
        </p:txBody>
      </p:sp>
      <p:sp>
        <p:nvSpPr>
          <p:cNvPr id="108" name="Google Shape;108;p15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3" name="Google Shape;1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" name="Google Shape;114;p16"/>
          <p:cNvGraphicFramePr/>
          <p:nvPr/>
        </p:nvGraphicFramePr>
        <p:xfrm>
          <a:off x="571500" y="25955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{DB7FF82F-1878-4BA7-88DF-8A83D289F6F3}</a:tableStyleId>
              </a:tblPr>
              <a:tblGrid>
                <a:gridCol w="1806625"/>
                <a:gridCol w="5088275"/>
                <a:gridCol w="4154100"/>
              </a:tblGrid>
              <a:tr h="673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Kategorie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B4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Charakteristika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B4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Příklad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B4D"/>
                    </a:solidFill>
                  </a:tcPr>
                </a:tc>
              </a:tr>
              <a:tr h="673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Kvantitativní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-US" sz="15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Číselná, měřitelná, lze s nimi provádět výpočty.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-US" sz="15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Výška (cm), počet studentů, cena.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3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Kvalitativní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-US" sz="15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Popisná, kategorická, vyjadřují vlastnosti.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-US" sz="15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Barva očí, typ školy, spokojenost.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3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Metadata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-US" sz="15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"Data o datech" – popisují vlastnosti souborů.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-US" sz="1500" u="none" cap="none" strike="noStrike">
                          <a:solidFill>
                            <a:srgbClr val="33415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Datum pořízení fotky, rozlišení, autor.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5" name="Google Shape;115;p16"/>
          <p:cNvSpPr/>
          <p:nvPr/>
        </p:nvSpPr>
        <p:spPr>
          <a:xfrm>
            <a:off x="571500" y="3924300"/>
            <a:ext cx="180662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2378124" y="3924300"/>
            <a:ext cx="508828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466409" y="3924300"/>
            <a:ext cx="415409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6"/>
          <p:cNvSpPr/>
          <p:nvPr/>
        </p:nvSpPr>
        <p:spPr>
          <a:xfrm>
            <a:off x="571500" y="4600575"/>
            <a:ext cx="180662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2378124" y="4600575"/>
            <a:ext cx="508828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7466409" y="4600575"/>
            <a:ext cx="415409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571500" y="5276850"/>
            <a:ext cx="180662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6"/>
          <p:cNvSpPr/>
          <p:nvPr/>
        </p:nvSpPr>
        <p:spPr>
          <a:xfrm>
            <a:off x="2378124" y="5276850"/>
            <a:ext cx="508828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6"/>
          <p:cNvSpPr/>
          <p:nvPr/>
        </p:nvSpPr>
        <p:spPr>
          <a:xfrm>
            <a:off x="7466409" y="5276850"/>
            <a:ext cx="415409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Základní typy dat</a:t>
            </a:r>
            <a:endParaRPr/>
          </a:p>
        </p:txBody>
      </p:sp>
      <p:sp>
        <p:nvSpPr>
          <p:cNvPr id="125" name="Google Shape;125;p16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0" name="Google Shape;13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514600"/>
            <a:ext cx="3492549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514600"/>
            <a:ext cx="3492549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514600"/>
            <a:ext cx="3492549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7"/>
          <p:cNvSpPr txBox="1"/>
          <p:nvPr/>
        </p:nvSpPr>
        <p:spPr>
          <a:xfrm>
            <a:off x="834230" y="3705225"/>
            <a:ext cx="2967089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Původ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904875" y="3981450"/>
            <a:ext cx="28257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Odkud data pocházejí? Jsou ze spolehlivého zdroje nebo z anonymního příspěvku?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4612529" y="3705225"/>
            <a:ext cx="2967089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Aktuálnost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4683174" y="3981450"/>
            <a:ext cx="28257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Jsou data stále platná? Deset let starý průzkum trhu nemusí odpovídat realitě.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8390829" y="3705225"/>
            <a:ext cx="2967089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Objektivita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8461474" y="3981450"/>
            <a:ext cx="28257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Nebyla data vybrána účelově (cherry-picking), aby podpořila konkrétní názor?</a:t>
            </a:r>
            <a:endParaRPr/>
          </a:p>
        </p:txBody>
      </p:sp>
      <p:pic>
        <p:nvPicPr>
          <p:cNvPr descr="image.png" id="140" name="Google Shape;140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60525" y="2905125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1" name="Google Shape;141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72162" y="2905125"/>
            <a:ext cx="447675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2" name="Google Shape;142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17124" y="2905125"/>
            <a:ext cx="514350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Kritické myšlení při analýze</a:t>
            </a:r>
            <a:endParaRPr/>
          </a:p>
        </p:txBody>
      </p:sp>
      <p:sp>
        <p:nvSpPr>
          <p:cNvPr id="144" name="Google Shape;144;p17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9" name="Google Shape;14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8"/>
          <p:cNvSpPr txBox="1"/>
          <p:nvPr/>
        </p:nvSpPr>
        <p:spPr>
          <a:xfrm>
            <a:off x="571500" y="1943100"/>
            <a:ext cx="52387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Lidský mozek zpracovává vizuální informace mnohem rychleji než tabulky čísel. Dobrá vizualizace:</a:t>
            </a:r>
            <a:endParaRPr/>
          </a:p>
        </p:txBody>
      </p:sp>
      <p:pic>
        <p:nvPicPr>
          <p:cNvPr descr="image.png" id="151" name="Google Shape;15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43100"/>
            <a:ext cx="523875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8"/>
          <p:cNvSpPr txBox="1"/>
          <p:nvPr/>
        </p:nvSpPr>
        <p:spPr>
          <a:xfrm>
            <a:off x="571500" y="2667000"/>
            <a:ext cx="52387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Okamžitě ukazuje trendy a výkyvy.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571500" y="3095625"/>
            <a:ext cx="52387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Pomáhá najít souvislosti mezi proměnnými.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571500" y="3524250"/>
            <a:ext cx="52387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Činí komplexní zjištění srozumitelnými.</a:t>
            </a:r>
            <a:endParaRPr/>
          </a:p>
        </p:txBody>
      </p:sp>
      <p:pic>
        <p:nvPicPr>
          <p:cNvPr descr="image.png" id="155" name="Google Shape;155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2719387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6" name="Google Shape;15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3148012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3576637"/>
            <a:ext cx="17145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Role vizualizace dat</a:t>
            </a:r>
            <a:endParaRPr/>
          </a:p>
        </p:txBody>
      </p:sp>
      <p:sp>
        <p:nvSpPr>
          <p:cNvPr id="159" name="Google Shape;159;p18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4" name="Google Shape;16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/>
        </p:nvSpPr>
        <p:spPr>
          <a:xfrm>
            <a:off x="762000" y="571500"/>
            <a:ext cx="11401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Který graf použít?</a:t>
            </a: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571500" y="571500"/>
            <a:ext cx="95400" cy="60000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7" name="Google Shape;167;p19"/>
          <p:cNvGrpSpPr/>
          <p:nvPr/>
        </p:nvGrpSpPr>
        <p:grpSpPr>
          <a:xfrm>
            <a:off x="1143000" y="1772920"/>
            <a:ext cx="6191250" cy="571500"/>
            <a:chOff x="1143000" y="1772920"/>
            <a:chExt cx="6191250" cy="571500"/>
          </a:xfrm>
        </p:grpSpPr>
        <p:sp>
          <p:nvSpPr>
            <p:cNvPr id="168" name="Google Shape;168;p19"/>
            <p:cNvSpPr txBox="1"/>
            <p:nvPr/>
          </p:nvSpPr>
          <p:spPr>
            <a:xfrm>
              <a:off x="1143000" y="1772920"/>
              <a:ext cx="571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700">
                  <a:solidFill>
                    <a:srgbClr val="11CAA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bar_chart</a:t>
              </a:r>
              <a:endParaRPr sz="3700">
                <a:solidFill>
                  <a:srgbClr val="11CAA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69" name="Google Shape;169;p19"/>
            <p:cNvSpPr txBox="1"/>
            <p:nvPr/>
          </p:nvSpPr>
          <p:spPr>
            <a:xfrm>
              <a:off x="6762750" y="1772920"/>
              <a:ext cx="571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700">
                  <a:solidFill>
                    <a:srgbClr val="11CAA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show_chart</a:t>
              </a:r>
              <a:endParaRPr sz="3700">
                <a:solidFill>
                  <a:srgbClr val="11CAA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grpSp>
        <p:nvGrpSpPr>
          <p:cNvPr id="170" name="Google Shape;170;p19"/>
          <p:cNvGrpSpPr/>
          <p:nvPr/>
        </p:nvGrpSpPr>
        <p:grpSpPr>
          <a:xfrm>
            <a:off x="1143000" y="3810000"/>
            <a:ext cx="9906150" cy="2095500"/>
            <a:chOff x="1143000" y="3810000"/>
            <a:chExt cx="9906150" cy="2095500"/>
          </a:xfrm>
        </p:grpSpPr>
        <p:sp>
          <p:nvSpPr>
            <p:cNvPr id="171" name="Google Shape;171;p19"/>
            <p:cNvSpPr/>
            <p:nvPr/>
          </p:nvSpPr>
          <p:spPr>
            <a:xfrm>
              <a:off x="1143000" y="3810000"/>
              <a:ext cx="4286400" cy="2095500"/>
            </a:xfrm>
            <a:prstGeom prst="roundRect">
              <a:avLst>
                <a:gd fmla="val 5454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9"/>
            <p:cNvSpPr/>
            <p:nvPr/>
          </p:nvSpPr>
          <p:spPr>
            <a:xfrm>
              <a:off x="1428750" y="5334000"/>
              <a:ext cx="381000" cy="28590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9"/>
            <p:cNvSpPr/>
            <p:nvPr/>
          </p:nvSpPr>
          <p:spPr>
            <a:xfrm>
              <a:off x="2000250" y="4953000"/>
              <a:ext cx="381000" cy="666900"/>
            </a:xfrm>
            <a:prstGeom prst="rect">
              <a:avLst/>
            </a:prstGeom>
            <a:solidFill>
              <a:srgbClr val="11CAA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9"/>
            <p:cNvSpPr/>
            <p:nvPr/>
          </p:nvSpPr>
          <p:spPr>
            <a:xfrm>
              <a:off x="2571750" y="4572000"/>
              <a:ext cx="381000" cy="104790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9"/>
            <p:cNvSpPr/>
            <p:nvPr/>
          </p:nvSpPr>
          <p:spPr>
            <a:xfrm>
              <a:off x="3143250" y="5143500"/>
              <a:ext cx="381000" cy="47640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9"/>
            <p:cNvSpPr/>
            <p:nvPr/>
          </p:nvSpPr>
          <p:spPr>
            <a:xfrm>
              <a:off x="3714750" y="4762500"/>
              <a:ext cx="381000" cy="85740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9"/>
            <p:cNvSpPr/>
            <p:nvPr/>
          </p:nvSpPr>
          <p:spPr>
            <a:xfrm>
              <a:off x="4286250" y="4381500"/>
              <a:ext cx="381000" cy="1238400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9"/>
            <p:cNvSpPr/>
            <p:nvPr/>
          </p:nvSpPr>
          <p:spPr>
            <a:xfrm>
              <a:off x="6762750" y="3810000"/>
              <a:ext cx="4286400" cy="2095500"/>
            </a:xfrm>
            <a:prstGeom prst="roundRect">
              <a:avLst>
                <a:gd fmla="val 5454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9" name="Google Shape;179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400925" y="4367213"/>
              <a:ext cx="1743000" cy="776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0" name="Google Shape;180;p19"/>
          <p:cNvSpPr txBox="1"/>
          <p:nvPr/>
        </p:nvSpPr>
        <p:spPr>
          <a:xfrm>
            <a:off x="1143000" y="2286000"/>
            <a:ext cx="4286400" cy="307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Srovnání kategorií</a:t>
            </a:r>
            <a:endParaRPr b="1" sz="2000">
              <a:solidFill>
                <a:srgbClr val="002B4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1" name="Google Shape;181;p19"/>
          <p:cNvSpPr txBox="1"/>
          <p:nvPr/>
        </p:nvSpPr>
        <p:spPr>
          <a:xfrm>
            <a:off x="1143000" y="2762250"/>
            <a:ext cx="4286400" cy="461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</a:rPr>
              <a:t>Sloupcové a pruhové grafy jsou ideální pro porovnání velikostí mezi různými skupinami.</a:t>
            </a:r>
            <a:endParaRPr sz="1500">
              <a:solidFill>
                <a:srgbClr val="334155"/>
              </a:solidFill>
            </a:endParaRPr>
          </a:p>
        </p:txBody>
      </p:sp>
      <p:sp>
        <p:nvSpPr>
          <p:cNvPr id="182" name="Google Shape;182;p19"/>
          <p:cNvSpPr txBox="1"/>
          <p:nvPr/>
        </p:nvSpPr>
        <p:spPr>
          <a:xfrm>
            <a:off x="6762750" y="2286000"/>
            <a:ext cx="4286400" cy="307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Vývoj v čase</a:t>
            </a:r>
            <a:endParaRPr b="1" sz="2000">
              <a:solidFill>
                <a:srgbClr val="002B4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3" name="Google Shape;183;p19"/>
          <p:cNvSpPr txBox="1"/>
          <p:nvPr/>
        </p:nvSpPr>
        <p:spPr>
          <a:xfrm>
            <a:off x="6762750" y="2762250"/>
            <a:ext cx="4286400" cy="461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334155"/>
                </a:solidFill>
              </a:rPr>
              <a:t>Spojnicové grafy nejlépe ukazují trendy, růst nebo pokles hodnoty v čase.</a:t>
            </a:r>
            <a:endParaRPr sz="1500">
              <a:solidFill>
                <a:srgbClr val="334155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8" name="Google Shape;18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0"/>
          <p:cNvSpPr txBox="1"/>
          <p:nvPr/>
        </p:nvSpPr>
        <p:spPr>
          <a:xfrm>
            <a:off x="762000" y="2057400"/>
            <a:ext cx="50006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Pozor na manipulaci!</a:t>
            </a: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571500" y="2057400"/>
            <a:ext cx="95250" cy="60007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0"/>
          <p:cNvSpPr txBox="1"/>
          <p:nvPr/>
        </p:nvSpPr>
        <p:spPr>
          <a:xfrm>
            <a:off x="571500" y="3086100"/>
            <a:ext cx="4953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500" u="none" cap="none" strike="noStrike">
                <a:solidFill>
                  <a:srgbClr val="334155"/>
                </a:solidFill>
              </a:rPr>
              <a:t>Nejčastějším trikem v médiích je </a:t>
            </a:r>
            <a:r>
              <a:rPr b="1" i="0" lang="en-US" sz="1500" u="none" cap="none" strike="noStrike">
                <a:solidFill>
                  <a:srgbClr val="334155"/>
                </a:solidFill>
              </a:rPr>
              <a:t>useknutá osa Y</a:t>
            </a:r>
            <a:r>
              <a:rPr i="0" lang="en-US" sz="1500" u="none" cap="none" strike="noStrike">
                <a:solidFill>
                  <a:srgbClr val="334155"/>
                </a:solidFill>
              </a:rPr>
              <a:t>. Pokud osa nezačíná na nule, může i zanedbatelný rozdíl vypadat jako dramatický nárůst.</a:t>
            </a:r>
            <a:endParaRPr/>
          </a:p>
        </p:txBody>
      </p:sp>
      <p:sp>
        <p:nvSpPr>
          <p:cNvPr id="192" name="Google Shape;192;p20"/>
          <p:cNvSpPr txBox="1"/>
          <p:nvPr/>
        </p:nvSpPr>
        <p:spPr>
          <a:xfrm>
            <a:off x="571500" y="4086225"/>
            <a:ext cx="49530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500" u="none" cap="none" strike="noStrike">
                <a:solidFill>
                  <a:srgbClr val="334155"/>
                </a:solidFill>
              </a:rPr>
              <a:t>Vždy kontrolujte měřítko a popisky os, než začnete grafu věřit.</a:t>
            </a:r>
            <a:endParaRPr/>
          </a:p>
        </p:txBody>
      </p:sp>
      <p:pic>
        <p:nvPicPr>
          <p:cNvPr descr="image.png" id="193" name="Google Shape;19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8" name="Google Shape;19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1"/>
          <p:cNvSpPr txBox="1"/>
          <p:nvPr/>
        </p:nvSpPr>
        <p:spPr>
          <a:xfrm>
            <a:off x="952500" y="3362325"/>
            <a:ext cx="1066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600" u="none" cap="none" strike="noStrike">
                <a:solidFill>
                  <a:srgbClr val="002B4D"/>
                </a:solidFill>
              </a:rPr>
              <a:t> "Bez dat jste jen další člověk s vlastním názorem." </a:t>
            </a:r>
            <a:endParaRPr/>
          </a:p>
        </p:txBody>
      </p:sp>
      <p:sp>
        <p:nvSpPr>
          <p:cNvPr id="200" name="Google Shape;200;p21"/>
          <p:cNvSpPr/>
          <p:nvPr/>
        </p:nvSpPr>
        <p:spPr>
          <a:xfrm>
            <a:off x="571500" y="3362325"/>
            <a:ext cx="114300" cy="5524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1"/>
          <p:cNvSpPr txBox="1"/>
          <p:nvPr/>
        </p:nvSpPr>
        <p:spPr>
          <a:xfrm>
            <a:off x="571500" y="4200525"/>
            <a:ext cx="1104900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10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— W. Edwards Deming</a:t>
            </a:r>
            <a:endParaRPr/>
          </a:p>
        </p:txBody>
      </p:sp>
      <p:sp>
        <p:nvSpPr>
          <p:cNvPr id="202" name="Google Shape;202;p21"/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D"/>
                </a:solidFill>
                <a:latin typeface="Poppins"/>
                <a:ea typeface="Poppins"/>
                <a:cs typeface="Poppins"/>
                <a:sym typeface="Poppins"/>
              </a:rPr>
              <a:t>Pravidlo analytiků</a:t>
            </a:r>
            <a:endParaRPr/>
          </a:p>
        </p:txBody>
      </p:sp>
      <p:sp>
        <p:nvSpPr>
          <p:cNvPr id="203" name="Google Shape;203;p21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